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9" r:id="rId2"/>
    <p:sldId id="270" r:id="rId3"/>
    <p:sldId id="271" r:id="rId4"/>
    <p:sldId id="276" r:id="rId5"/>
    <p:sldId id="257" r:id="rId6"/>
    <p:sldId id="268" r:id="rId7"/>
    <p:sldId id="262" r:id="rId8"/>
    <p:sldId id="282" r:id="rId9"/>
    <p:sldId id="287" r:id="rId10"/>
    <p:sldId id="288" r:id="rId11"/>
    <p:sldId id="289" r:id="rId12"/>
    <p:sldId id="290" r:id="rId13"/>
    <p:sldId id="283" r:id="rId14"/>
    <p:sldId id="284" r:id="rId15"/>
    <p:sldId id="286" r:id="rId16"/>
    <p:sldId id="285" r:id="rId17"/>
    <p:sldId id="293" r:id="rId18"/>
    <p:sldId id="291" r:id="rId19"/>
    <p:sldId id="273" r:id="rId20"/>
    <p:sldId id="274" r:id="rId21"/>
    <p:sldId id="267" r:id="rId22"/>
    <p:sldId id="265" r:id="rId23"/>
    <p:sldId id="266" r:id="rId24"/>
    <p:sldId id="292" r:id="rId2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74" autoAdjust="0"/>
  </p:normalViewPr>
  <p:slideViewPr>
    <p:cSldViewPr>
      <p:cViewPr varScale="1">
        <p:scale>
          <a:sx n="43" d="100"/>
          <a:sy n="43" d="100"/>
        </p:scale>
        <p:origin x="12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4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0" dirty="0" smtClean="0"/>
              <a:t>ক্লাউড কম্পিউটিং </a:t>
            </a:r>
            <a:r>
              <a:rPr lang="as-IN" dirty="0" smtClean="0"/>
              <a:t>কোনো বিশেষ সামগ্রী নয়। ক্লাউড কম্পিউটিং একটি বিশেষ পরিসেবা।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আইসটি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প্ল্যাটফর্ম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ভাগাভগি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নেয়ার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সুযোগকেই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ক্লাউড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কম্পিউটিং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বলবো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2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buNone/>
            </a:pPr>
            <a:endParaRPr lang="en-US" sz="1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>
            <a:off x="7467146" y="5124798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16200000">
            <a:off x="7440786" y="-34977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10800000">
            <a:off x="1" y="3351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5400000">
            <a:off x="29988" y="5154787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0" y="1600200"/>
            <a:ext cx="0" cy="37338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 flipH="1">
            <a:off x="1524000" y="14514"/>
            <a:ext cx="6096001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auto">
          <a:xfrm flipH="1">
            <a:off x="1596571" y="6857999"/>
            <a:ext cx="6096001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auto">
          <a:xfrm>
            <a:off x="9143999" y="1524000"/>
            <a:ext cx="0" cy="37338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5169824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126" y="2036833"/>
            <a:ext cx="3075474" cy="2481429"/>
            <a:chOff x="35169" y="2036833"/>
            <a:chExt cx="3075474" cy="2481429"/>
          </a:xfrm>
        </p:grpSpPr>
        <p:sp>
          <p:nvSpPr>
            <p:cNvPr id="12" name="TextBox 11"/>
            <p:cNvSpPr txBox="1"/>
            <p:nvPr/>
          </p:nvSpPr>
          <p:spPr>
            <a:xfrm>
              <a:off x="314010" y="4084297"/>
              <a:ext cx="241998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নিজস্ব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সার্ভার</a:t>
              </a:r>
              <a:endParaRPr lang="en-US" sz="24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69" y="2036833"/>
              <a:ext cx="3075474" cy="189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48400" y="2079701"/>
            <a:ext cx="2438400" cy="2719217"/>
            <a:chOff x="3429000" y="1588285"/>
            <a:chExt cx="2438400" cy="2719217"/>
          </a:xfrm>
        </p:grpSpPr>
        <p:sp>
          <p:nvSpPr>
            <p:cNvPr id="29" name="TextBox 28"/>
            <p:cNvSpPr txBox="1"/>
            <p:nvPr/>
          </p:nvSpPr>
          <p:spPr>
            <a:xfrm>
              <a:off x="4096606" y="3873537"/>
              <a:ext cx="1103187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124" name="Picture 4" descr="http://icons.iconseeker.com/png/fullsize/refresh-cl/network-internet-connec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8828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82654" y="2057530"/>
            <a:ext cx="2174875" cy="2594553"/>
            <a:chOff x="3282654" y="2057530"/>
            <a:chExt cx="2174875" cy="2594553"/>
          </a:xfrm>
        </p:grpSpPr>
        <p:sp>
          <p:nvSpPr>
            <p:cNvPr id="21" name="TextBox 20"/>
            <p:cNvSpPr txBox="1"/>
            <p:nvPr/>
          </p:nvSpPr>
          <p:spPr>
            <a:xfrm>
              <a:off x="3662121" y="4218118"/>
              <a:ext cx="1367682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আউটপুট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যন্ত্র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126" name="Picture 6" descr="http://www.iconexperience.com/_img/i_collection_png/512x512/plain/print_calculato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654" y="2057530"/>
              <a:ext cx="2174875" cy="217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2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1" y="37333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56109" y="615444"/>
            <a:ext cx="934388" cy="1223336"/>
            <a:chOff x="589612" y="1151563"/>
            <a:chExt cx="1476631" cy="1621267"/>
          </a:xfrm>
        </p:grpSpPr>
        <p:pic>
          <p:nvPicPr>
            <p:cNvPr id="3074" name="Picture 2" descr="http://www.alokitobangladesh.com/assets/images/news_images/2014/07/16/2011-04-18_004548_8549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1151563"/>
              <a:ext cx="1476631" cy="131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4682" y="2434238"/>
              <a:ext cx="1321561" cy="3385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8013" y="4589187"/>
            <a:ext cx="1071797" cy="1395744"/>
            <a:chOff x="457200" y="4553749"/>
            <a:chExt cx="1219200" cy="1551091"/>
          </a:xfrm>
        </p:grpSpPr>
        <p:pic>
          <p:nvPicPr>
            <p:cNvPr id="3080" name="Picture 8" descr="http://techtunes.com.bd/uploads/images/tune-images/texting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6" y="4553749"/>
              <a:ext cx="921772" cy="122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200" y="5912635"/>
              <a:ext cx="1219200" cy="192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sz="1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2334" y="346791"/>
            <a:ext cx="1504013" cy="1487425"/>
            <a:chOff x="7330137" y="813234"/>
            <a:chExt cx="1489075" cy="1648899"/>
          </a:xfrm>
        </p:grpSpPr>
        <p:pic>
          <p:nvPicPr>
            <p:cNvPr id="307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813234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32809" y="2260507"/>
              <a:ext cx="762000" cy="201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ডেস্কটপ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26914" y="4755964"/>
            <a:ext cx="1074851" cy="1147674"/>
            <a:chOff x="7209399" y="5029200"/>
            <a:chExt cx="1408821" cy="1126831"/>
          </a:xfrm>
        </p:grpSpPr>
        <p:pic>
          <p:nvPicPr>
            <p:cNvPr id="3082" name="Picture 10" descr="http://ecx.images-amazon.com/images/I/81z6O3sGIfL._SL1500_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14014" r="10126" b="13838"/>
            <a:stretch/>
          </p:blipFill>
          <p:spPr bwMode="auto">
            <a:xfrm>
              <a:off x="7209399" y="5029200"/>
              <a:ext cx="1408821" cy="95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540" y="5990337"/>
              <a:ext cx="979231" cy="165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ট্যাবলয়েড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9545" y="5470789"/>
            <a:ext cx="1084049" cy="1276577"/>
            <a:chOff x="3807455" y="5363078"/>
            <a:chExt cx="1312286" cy="1077804"/>
          </a:xfrm>
        </p:grpSpPr>
        <p:sp>
          <p:nvSpPr>
            <p:cNvPr id="19" name="TextBox 18"/>
            <p:cNvSpPr txBox="1"/>
            <p:nvPr/>
          </p:nvSpPr>
          <p:spPr>
            <a:xfrm>
              <a:off x="3811203" y="6312534"/>
              <a:ext cx="1308538" cy="1283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সার্ভার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6" r="45431" b="86500"/>
            <a:stretch/>
          </p:blipFill>
          <p:spPr>
            <a:xfrm>
              <a:off x="3807455" y="5363078"/>
              <a:ext cx="1308538" cy="930166"/>
            </a:xfrm>
            <a:prstGeom prst="rect">
              <a:avLst/>
            </a:prstGeom>
          </p:spPr>
        </p:pic>
      </p:grpSp>
      <p:sp>
        <p:nvSpPr>
          <p:cNvPr id="6" name="Cross 5"/>
          <p:cNvSpPr/>
          <p:nvPr/>
        </p:nvSpPr>
        <p:spPr bwMode="auto">
          <a:xfrm>
            <a:off x="692734" y="734518"/>
            <a:ext cx="7635989" cy="4983548"/>
          </a:xfrm>
          <a:prstGeom prst="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1121" y="2672785"/>
            <a:ext cx="7425090" cy="1268594"/>
            <a:chOff x="831121" y="2672785"/>
            <a:chExt cx="7425090" cy="1268594"/>
          </a:xfrm>
        </p:grpSpPr>
        <p:grpSp>
          <p:nvGrpSpPr>
            <p:cNvPr id="22" name="Group 21"/>
            <p:cNvGrpSpPr/>
            <p:nvPr/>
          </p:nvGrpSpPr>
          <p:grpSpPr>
            <a:xfrm>
              <a:off x="831121" y="2707257"/>
              <a:ext cx="1485900" cy="1033611"/>
              <a:chOff x="647700" y="1371599"/>
              <a:chExt cx="2419980" cy="22081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47700" y="3293498"/>
                <a:ext cx="2419980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মনিটরিং</a:t>
                </a:r>
                <a:endParaRPr lang="en-US" sz="1400" dirty="0"/>
              </a:p>
            </p:txBody>
          </p:sp>
          <p:pic>
            <p:nvPicPr>
              <p:cNvPr id="24" name="Picture 2" descr="https://jointheeclub.files.wordpress.com/2013/09/a-closer-look-at-gps-monitoring-of-individuals-and-belongings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371599"/>
                <a:ext cx="2381880" cy="1853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514586" y="2672785"/>
              <a:ext cx="1676399" cy="1112658"/>
              <a:chOff x="5849471" y="1246187"/>
              <a:chExt cx="2837328" cy="2143655"/>
            </a:xfrm>
          </p:grpSpPr>
          <p:pic>
            <p:nvPicPr>
              <p:cNvPr id="27" name="Picture 4" descr="The Daily New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71" y="1246187"/>
                <a:ext cx="2837328" cy="1944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729513" y="3103610"/>
                <a:ext cx="55976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কন্টেন্ট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874450" y="2812984"/>
              <a:ext cx="1115988" cy="981856"/>
              <a:chOff x="647700" y="3848142"/>
              <a:chExt cx="2585282" cy="174312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76" t="30661" r="45431" b="60186"/>
              <a:stretch/>
            </p:blipFill>
            <p:spPr>
              <a:xfrm>
                <a:off x="647700" y="3848142"/>
                <a:ext cx="2585282" cy="1520755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247587" y="5305031"/>
                <a:ext cx="790601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bn-IN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সহযোগিতা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983789" y="2811188"/>
              <a:ext cx="1272422" cy="1130191"/>
              <a:chOff x="5849471" y="3654346"/>
              <a:chExt cx="2514536" cy="20745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583639" y="5442668"/>
                <a:ext cx="73289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যোগাযোগ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5" name="Picture 10" descr="https://www.uninett.no/sites/drupal.uninett.no.uninett/files/chat_bobler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71" y="3654346"/>
                <a:ext cx="2514536" cy="1666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395981" y="2734459"/>
              <a:ext cx="1290808" cy="1206920"/>
              <a:chOff x="3527041" y="2361189"/>
              <a:chExt cx="2240732" cy="19390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587480" y="4014032"/>
                <a:ext cx="1249060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অর্থনৈতিক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কর্মকান্ড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8" name="Picture 12" descr="http://equimea.com/wp-content/uploads/sites/10/2013/08/coins_on_char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041" y="2361189"/>
                <a:ext cx="2240732" cy="1495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3802490" y="2261823"/>
            <a:ext cx="146867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9967" y="710356"/>
            <a:ext cx="4648724" cy="1608638"/>
            <a:chOff x="2379967" y="710356"/>
            <a:chExt cx="4648724" cy="1608638"/>
          </a:xfrm>
        </p:grpSpPr>
        <p:grpSp>
          <p:nvGrpSpPr>
            <p:cNvPr id="39" name="Group 38"/>
            <p:cNvGrpSpPr/>
            <p:nvPr/>
          </p:nvGrpSpPr>
          <p:grpSpPr>
            <a:xfrm>
              <a:off x="3288349" y="1089842"/>
              <a:ext cx="979964" cy="1119958"/>
              <a:chOff x="761999" y="1362766"/>
              <a:chExt cx="2492804" cy="221696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61999" y="3293498"/>
                <a:ext cx="2492803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পরিচয়</a:t>
                </a:r>
                <a:endParaRPr lang="en-US" sz="1400" dirty="0"/>
              </a:p>
            </p:txBody>
          </p:sp>
          <p:pic>
            <p:nvPicPr>
              <p:cNvPr id="41" name="Picture 2" descr="http://worldkhobar.com/wp-content/uploads/2014/10/id-card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362766"/>
                <a:ext cx="2492803" cy="1866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5654352" y="1252451"/>
              <a:ext cx="1374339" cy="806138"/>
              <a:chOff x="6113761" y="1054966"/>
              <a:chExt cx="2060575" cy="233247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585372" y="3101212"/>
                <a:ext cx="1119087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ডাটবেজ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4" name="Picture 4" descr="https://cdn4.iconfinder.com/data/icons/LUMINA/database/png/400/database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761" y="1054966"/>
                <a:ext cx="2060575" cy="2060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2379967" y="1190460"/>
              <a:ext cx="819947" cy="1128534"/>
              <a:chOff x="990600" y="3466439"/>
              <a:chExt cx="2093898" cy="247923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47586" y="5305031"/>
                <a:ext cx="1793810" cy="640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সংগ্রহস্থল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7" name="Picture 6" descr="http://www.graphicsfuel.com/wp-content/uploads/2012/03/folder-icon-512x512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3466439"/>
                <a:ext cx="2093898" cy="209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632893" y="1266161"/>
              <a:ext cx="905031" cy="853239"/>
              <a:chOff x="6255281" y="3618703"/>
              <a:chExt cx="1745719" cy="197581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615352" y="5308282"/>
                <a:ext cx="79701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বিভিন্ন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তথ্য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0" name="Picture 8" descr="https://cdn2.iconfinder.com/data/icons/large-svg-icons-part-3/512/tables_tablet_ipad_input_device-51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5281" y="3618703"/>
                <a:ext cx="1745719" cy="17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097443" y="710356"/>
              <a:ext cx="117371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bn-IN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প্ল্যাটফর্ম</a:t>
              </a:r>
              <a:r>
                <a:rPr lang="en-US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5000" y="4073429"/>
            <a:ext cx="4800118" cy="1666485"/>
            <a:chOff x="1905000" y="4073429"/>
            <a:chExt cx="4800118" cy="1666485"/>
          </a:xfrm>
        </p:grpSpPr>
        <p:sp>
          <p:nvSpPr>
            <p:cNvPr id="14" name="Rectangle 13"/>
            <p:cNvSpPr/>
            <p:nvPr/>
          </p:nvSpPr>
          <p:spPr>
            <a:xfrm>
              <a:off x="3966660" y="4073429"/>
              <a:ext cx="144623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অবকাঠামো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05000" y="4469116"/>
              <a:ext cx="1434075" cy="1270798"/>
              <a:chOff x="-13939" y="1674263"/>
              <a:chExt cx="3047816" cy="312778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14009" y="4084297"/>
                <a:ext cx="2419980" cy="71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নিজস্ব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সার্ভার</a:t>
                </a:r>
                <a:endParaRPr lang="en-US" sz="1400" dirty="0"/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3939" y="1674263"/>
                <a:ext cx="3047816" cy="2176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5561688" y="4402715"/>
              <a:ext cx="1143430" cy="1222185"/>
              <a:chOff x="3429000" y="1588285"/>
              <a:chExt cx="2438400" cy="257148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096606" y="3873537"/>
                <a:ext cx="72006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নেটওয়ার্ক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9" name="Picture 4" descr="http://icons.iconseeker.com/png/fullsize/refresh-cl/network-internet-connection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1588285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3733800" y="4561753"/>
              <a:ext cx="1457043" cy="992552"/>
              <a:chOff x="3282654" y="2057530"/>
              <a:chExt cx="2174875" cy="244682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62121" y="4218118"/>
                <a:ext cx="87395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আউটপুট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62" name="Picture 6" descr="http://www.iconexperience.com/_img/i_collection_png/512x512/plain/print_calculator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654" y="2057530"/>
                <a:ext cx="2174875" cy="2174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169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1416389"/>
            <a:ext cx="7651750" cy="2490938"/>
            <a:chOff x="457200" y="1416389"/>
            <a:chExt cx="7651750" cy="2490938"/>
          </a:xfrm>
        </p:grpSpPr>
        <p:pic>
          <p:nvPicPr>
            <p:cNvPr id="9218" name="Picture 2" descr="http://safeyoutubelikes.com/wp-content/uploads/2014/01/120605-404694-hotmail-logo-vertical-page.blocks_desktop_teas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35905"/>
              <a:ext cx="2491184" cy="158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consumerwatchdog.org/sites/default/files/images/icon-g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16389"/>
              <a:ext cx="2012950" cy="186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cdn.appstorm.net/windows.appstorm.net/authors/wilsonmark/yahoo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792" y="1529659"/>
              <a:ext cx="1580800" cy="158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46150" y="3359485"/>
              <a:ext cx="716280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</a:t>
              </a:r>
              <a:r>
                <a:rPr lang="en-US" sz="32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endPara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218" y="4160101"/>
            <a:ext cx="7459689" cy="2325189"/>
            <a:chOff x="843218" y="4160101"/>
            <a:chExt cx="7459689" cy="2325189"/>
          </a:xfrm>
        </p:grpSpPr>
        <p:pic>
          <p:nvPicPr>
            <p:cNvPr id="9224" name="Picture 8" descr="http://3.bp.blogspot.com/-YuDD_UjQlXs/Uc_--rl6-UI/AAAAAAAAAAY/xDo6SmEIZwc/s894/Pipilika-search-engin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18" y="4160101"/>
              <a:ext cx="2897318" cy="173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s://www.ics.uci.edu/computing/bin/img/email/google/google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390071"/>
              <a:ext cx="1515880" cy="151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http://www.cliparthut.com/clip-arts/781/bing-icon-78195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182" y="4438698"/>
              <a:ext cx="2117725" cy="155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13899" y="6005159"/>
              <a:ext cx="249459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সার্চ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ইঞ্জিনে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খুঁজা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4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কম্পিউটিং-এর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সুবিধাসমূহ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 descr="http://www.sciformix.com/wp-content/uploads/cloud-computing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4010624" cy="29702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7263" y="1752600"/>
            <a:ext cx="1162498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কম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53824" y="2957756"/>
            <a:ext cx="1654620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ব্যবহার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বান্ধব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5171" y="5263416"/>
            <a:ext cx="2420856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সফটওয়্যার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5263416"/>
            <a:ext cx="2063385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ডকুমেন্ট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কন্ট্রোল</a:t>
            </a:r>
            <a:r>
              <a:rPr lang="bn-IN" alt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2923" y="2921530"/>
            <a:ext cx="210506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altLang="en-US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1524000"/>
            <a:ext cx="8458200" cy="4940957"/>
            <a:chOff x="228600" y="1524000"/>
            <a:chExt cx="8458200" cy="4940957"/>
          </a:xfrm>
        </p:grpSpPr>
        <p:sp>
          <p:nvSpPr>
            <p:cNvPr id="10" name="TextBox 9"/>
            <p:cNvSpPr txBox="1"/>
            <p:nvPr/>
          </p:nvSpPr>
          <p:spPr>
            <a:xfrm>
              <a:off x="1157077" y="5984826"/>
              <a:ext cx="7010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একে</a:t>
              </a:r>
              <a:r>
                <a:rPr lang="en-US" dirty="0" smtClean="0"/>
                <a:t> </a:t>
              </a:r>
              <a:r>
                <a:rPr lang="en-US" dirty="0" err="1" smtClean="0"/>
                <a:t>অন্যের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ছবি</a:t>
              </a:r>
              <a:r>
                <a:rPr lang="en-US" dirty="0" smtClean="0"/>
                <a:t>, </a:t>
              </a:r>
              <a:r>
                <a:rPr lang="en-US" dirty="0" err="1" smtClean="0"/>
                <a:t>ভিডিও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</a:t>
              </a:r>
              <a:r>
                <a:rPr lang="en-US" dirty="0" smtClean="0"/>
                <a:t> </a:t>
              </a:r>
              <a:r>
                <a:rPr lang="en-US" dirty="0" err="1" smtClean="0"/>
                <a:t>বিনিময়</a:t>
              </a:r>
              <a:r>
                <a:rPr lang="en-US" dirty="0" smtClean="0"/>
                <a:t> </a:t>
              </a:r>
              <a:r>
                <a:rPr lang="en-US" dirty="0" err="1" smtClean="0"/>
                <a:t>করতে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পারে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8600" y="1524000"/>
              <a:ext cx="8458200" cy="4191000"/>
              <a:chOff x="228600" y="1524000"/>
              <a:chExt cx="8458200" cy="4191000"/>
            </a:xfrm>
          </p:grpSpPr>
          <p:pic>
            <p:nvPicPr>
              <p:cNvPr id="1026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60" r="27482"/>
              <a:stretch/>
            </p:blipFill>
            <p:spPr bwMode="auto">
              <a:xfrm>
                <a:off x="228600" y="1981200"/>
                <a:ext cx="1524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84" r="3747"/>
              <a:stretch/>
            </p:blipFill>
            <p:spPr bwMode="auto">
              <a:xfrm>
                <a:off x="7543800" y="1865311"/>
                <a:ext cx="1143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ounded Rectangle 11"/>
              <p:cNvSpPr/>
              <p:nvPr/>
            </p:nvSpPr>
            <p:spPr bwMode="auto">
              <a:xfrm>
                <a:off x="2362200" y="1524000"/>
                <a:ext cx="4572000" cy="4191000"/>
              </a:xfrm>
              <a:prstGeom prst="round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1026" idx="3"/>
              </p:cNvCxnSpPr>
              <p:nvPr/>
            </p:nvCxnSpPr>
            <p:spPr bwMode="auto">
              <a:xfrm flipV="1">
                <a:off x="1752600" y="3352800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6934200" y="3362793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990056" y="1654966"/>
            <a:ext cx="3163888" cy="3729223"/>
            <a:chOff x="2990056" y="1654966"/>
            <a:chExt cx="3163888" cy="3729223"/>
          </a:xfrm>
        </p:grpSpPr>
        <p:pic>
          <p:nvPicPr>
            <p:cNvPr id="1028" name="Picture 4" descr="http://www.brandeis.edu/otl/images/e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56" y="1654966"/>
              <a:ext cx="3163888" cy="3163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456149" y="4893285"/>
              <a:ext cx="2231701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মেইলের</a:t>
              </a: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9615" y="1751012"/>
            <a:ext cx="3525324" cy="3652837"/>
            <a:chOff x="2899615" y="1751012"/>
            <a:chExt cx="3525324" cy="3652837"/>
          </a:xfrm>
        </p:grpSpPr>
        <p:sp>
          <p:nvSpPr>
            <p:cNvPr id="18" name="TextBox 17"/>
            <p:cNvSpPr txBox="1"/>
            <p:nvPr/>
          </p:nvSpPr>
          <p:spPr>
            <a:xfrm>
              <a:off x="2899615" y="4912945"/>
              <a:ext cx="3525324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সামাজিক</a:t>
              </a:r>
              <a:r>
                <a:rPr lang="en-US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নেটওয়ার্কের</a:t>
              </a: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030" name="Picture 6" descr="http://geekfairy.co.uk/wp-content/uploads/2013/02/Coloured-Social-Media-Icons-Roun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175101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524000"/>
            <a:ext cx="8458200" cy="4940957"/>
            <a:chOff x="228600" y="1524000"/>
            <a:chExt cx="8458200" cy="4940957"/>
          </a:xfrm>
        </p:grpSpPr>
        <p:sp>
          <p:nvSpPr>
            <p:cNvPr id="13" name="TextBox 12"/>
            <p:cNvSpPr txBox="1"/>
            <p:nvPr/>
          </p:nvSpPr>
          <p:spPr>
            <a:xfrm>
              <a:off x="1157077" y="5984826"/>
              <a:ext cx="7010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একে</a:t>
              </a:r>
              <a:r>
                <a:rPr lang="en-US" dirty="0" smtClean="0"/>
                <a:t> </a:t>
              </a:r>
              <a:r>
                <a:rPr lang="en-US" dirty="0" err="1" smtClean="0"/>
                <a:t>অন্যের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কথা</a:t>
              </a:r>
              <a:r>
                <a:rPr lang="en-US" dirty="0" smtClean="0"/>
                <a:t> </a:t>
              </a:r>
              <a:r>
                <a:rPr lang="en-US" dirty="0" err="1" smtClean="0"/>
                <a:t>বিনিময়</a:t>
              </a:r>
              <a:r>
                <a:rPr lang="en-US" dirty="0" smtClean="0"/>
                <a:t> ও </a:t>
              </a:r>
              <a:r>
                <a:rPr lang="en-US" dirty="0" err="1" smtClean="0"/>
                <a:t>ফাইল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প্রক্রিয়া</a:t>
              </a:r>
              <a:r>
                <a:rPr lang="en-US" dirty="0" smtClean="0"/>
                <a:t> </a:t>
              </a:r>
              <a:r>
                <a:rPr lang="en-US" dirty="0" err="1" smtClean="0"/>
                <a:t>করতে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পারে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8600" y="1524000"/>
              <a:ext cx="8458200" cy="4191000"/>
              <a:chOff x="228600" y="1524000"/>
              <a:chExt cx="8458200" cy="4191000"/>
            </a:xfrm>
          </p:grpSpPr>
          <p:pic>
            <p:nvPicPr>
              <p:cNvPr id="15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60" r="27482"/>
              <a:stretch/>
            </p:blipFill>
            <p:spPr bwMode="auto">
              <a:xfrm>
                <a:off x="228600" y="1981200"/>
                <a:ext cx="1524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84" r="3747"/>
              <a:stretch/>
            </p:blipFill>
            <p:spPr bwMode="auto">
              <a:xfrm>
                <a:off x="7543800" y="1865311"/>
                <a:ext cx="1143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 bwMode="auto">
              <a:xfrm>
                <a:off x="2362200" y="1524000"/>
                <a:ext cx="4572000" cy="4191000"/>
              </a:xfrm>
              <a:prstGeom prst="round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15" idx="3"/>
              </p:cNvCxnSpPr>
              <p:nvPr/>
            </p:nvCxnSpPr>
            <p:spPr bwMode="auto">
              <a:xfrm flipV="1">
                <a:off x="1752600" y="3352800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6934200" y="3362793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2641663" y="1655407"/>
            <a:ext cx="4041228" cy="3886714"/>
            <a:chOff x="2641663" y="1655407"/>
            <a:chExt cx="4041228" cy="38867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655407"/>
              <a:ext cx="3252787" cy="32848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41663" y="5051217"/>
              <a:ext cx="404122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টেলিফোনের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কথা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1972" y="1766770"/>
            <a:ext cx="4422228" cy="3673967"/>
            <a:chOff x="2511972" y="1766770"/>
            <a:chExt cx="4422228" cy="3673967"/>
          </a:xfrm>
        </p:grpSpPr>
        <p:pic>
          <p:nvPicPr>
            <p:cNvPr id="2054" name="Picture 6" descr="https://www.acronline.com/wp/wp-content/uploads/2013/09/vid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662" y="1766770"/>
              <a:ext cx="3646151" cy="31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511972" y="4960606"/>
              <a:ext cx="442222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অন্যজনকে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দেখে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কথা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8587" y="1665386"/>
            <a:ext cx="3365772" cy="3743820"/>
            <a:chOff x="3008587" y="1665386"/>
            <a:chExt cx="3365772" cy="3743820"/>
          </a:xfrm>
        </p:grpSpPr>
        <p:sp>
          <p:nvSpPr>
            <p:cNvPr id="8" name="TextBox 7"/>
            <p:cNvSpPr txBox="1"/>
            <p:nvPr/>
          </p:nvSpPr>
          <p:spPr>
            <a:xfrm>
              <a:off x="3326359" y="4918302"/>
              <a:ext cx="30480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প্রক্রিয়া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6" name="Picture 8" descr="http://i.istockimg.com/file_thumbview_approve/57020600/3/stock-illustration-57020600-vector-order-processing-ico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587" y="1665386"/>
              <a:ext cx="3216000" cy="321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বিনোদন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5927" y="2093455"/>
            <a:ext cx="3595073" cy="3697745"/>
            <a:chOff x="367327" y="1707575"/>
            <a:chExt cx="3595073" cy="3697745"/>
          </a:xfrm>
        </p:grpSpPr>
        <p:sp>
          <p:nvSpPr>
            <p:cNvPr id="11" name="TextBox 10"/>
            <p:cNvSpPr txBox="1"/>
            <p:nvPr/>
          </p:nvSpPr>
          <p:spPr>
            <a:xfrm>
              <a:off x="367327" y="5035988"/>
              <a:ext cx="359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হলে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যেতে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হতো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4" name="Picture 2" descr="https://encrypted-tbn1.gstatic.com/images?q=tbn:ANd9GcTVu55mc-cQkgNeePWg5A0DD82Au0npIkBhWcKgVnmG1UaCZmWMZ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21" y="1707575"/>
              <a:ext cx="3484179" cy="303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075922" y="2093455"/>
            <a:ext cx="3595073" cy="3701592"/>
            <a:chOff x="4513812" y="2093455"/>
            <a:chExt cx="3595073" cy="3701592"/>
          </a:xfrm>
        </p:grpSpPr>
        <p:sp>
          <p:nvSpPr>
            <p:cNvPr id="13" name="TextBox 12"/>
            <p:cNvSpPr txBox="1"/>
            <p:nvPr/>
          </p:nvSpPr>
          <p:spPr>
            <a:xfrm>
              <a:off x="4513812" y="5418021"/>
              <a:ext cx="3595073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ডাউনলোড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পারে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6" name="Picture 4" descr="http://a5.mzstatic.com/us/r30/Purple5/v4/7a/7a/bc/7a7abced-55f3-99f0-52ff-07881581e748/icon175x17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098" y="2093455"/>
              <a:ext cx="3074502" cy="307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বিনোদন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5678" y="2149956"/>
            <a:ext cx="3778737" cy="3685213"/>
            <a:chOff x="541283" y="2093455"/>
            <a:chExt cx="3778737" cy="3685213"/>
          </a:xfrm>
        </p:grpSpPr>
        <p:pic>
          <p:nvPicPr>
            <p:cNvPr id="3078" name="Picture 6" descr="https://www.southernadvantage.com/images/P/JVC-SRVS10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60" y="2093455"/>
              <a:ext cx="3502840" cy="307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1283" y="5409336"/>
              <a:ext cx="377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দেথার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সিডি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প্লেয়ার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হতো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0600" y="1682849"/>
            <a:ext cx="3657600" cy="4152320"/>
            <a:chOff x="4774099" y="1667702"/>
            <a:chExt cx="3657600" cy="4152320"/>
          </a:xfrm>
        </p:grpSpPr>
        <p:sp>
          <p:nvSpPr>
            <p:cNvPr id="15" name="TextBox 14"/>
            <p:cNvSpPr txBox="1"/>
            <p:nvPr/>
          </p:nvSpPr>
          <p:spPr>
            <a:xfrm>
              <a:off x="4786927" y="5442996"/>
              <a:ext cx="3595073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অনলাইনেই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পারে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5208" r="1563" b="6251"/>
            <a:stretch/>
          </p:blipFill>
          <p:spPr>
            <a:xfrm>
              <a:off x="4774099" y="1667702"/>
              <a:ext cx="3657600" cy="35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5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পরিচালনা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63423" y="1346746"/>
            <a:ext cx="4232921" cy="4891415"/>
            <a:chOff x="2463423" y="1346746"/>
            <a:chExt cx="4232921" cy="4891415"/>
          </a:xfrm>
        </p:grpSpPr>
        <p:sp>
          <p:nvSpPr>
            <p:cNvPr id="11" name="TextBox 10"/>
            <p:cNvSpPr txBox="1"/>
            <p:nvPr/>
          </p:nvSpPr>
          <p:spPr>
            <a:xfrm>
              <a:off x="2463423" y="5758030"/>
              <a:ext cx="423292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পৃথিবীতে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সম্পদ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98" name="Picture 2" descr="https://cdn0.iconfinder.com/data/icons/ie_Bright/512/inform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066" y="1346746"/>
              <a:ext cx="3924300" cy="4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219200" y="1614031"/>
            <a:ext cx="7197884" cy="4634369"/>
            <a:chOff x="1447800" y="1600200"/>
            <a:chExt cx="7197884" cy="4634369"/>
          </a:xfrm>
        </p:grpSpPr>
        <p:grpSp>
          <p:nvGrpSpPr>
            <p:cNvPr id="6" name="Group 5"/>
            <p:cNvGrpSpPr/>
            <p:nvPr/>
          </p:nvGrpSpPr>
          <p:grpSpPr>
            <a:xfrm>
              <a:off x="1482884" y="1600200"/>
              <a:ext cx="7162800" cy="4634369"/>
              <a:chOff x="1655343" y="1531913"/>
              <a:chExt cx="7162800" cy="463436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655343" y="5686151"/>
                <a:ext cx="716280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যুদ্ধে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অস্ত্রশস্ত্র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পাঠানোর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জন্য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নেটওয়ার্ক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ব্যবহার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করা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হয়</a:t>
                </a:r>
                <a:endPara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pic>
            <p:nvPicPr>
              <p:cNvPr id="4100" name="Picture 4" descr="http://weaponsman.com/wp-content/uploads/2012/01/800px-M4w-at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259" y="1531913"/>
                <a:ext cx="3886200" cy="4075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18" name="Picture 2" descr="http://www.brightsideofnews.com/Data/2009_12_7/Northrop-Grumman-launches-Digitalized-War-network/Northrop_Grumman_TDL_675.jpg"/>
            <p:cNvPicPr>
              <a:picLocks noChangeAspect="1" noChangeArrowheads="1"/>
            </p:cNvPicPr>
            <p:nvPr/>
          </p:nvPicPr>
          <p:blipFill>
            <a:blip r:embed="rId5"/>
            <a:srcRect t="15686" r="34728" b="14846"/>
            <a:stretch>
              <a:fillRect/>
            </a:stretch>
          </p:blipFill>
          <p:spPr bwMode="auto">
            <a:xfrm>
              <a:off x="1447800" y="1676400"/>
              <a:ext cx="2971800" cy="3962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95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93" y="5048223"/>
            <a:ext cx="7848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লেখ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gmcacanada.com/wp-content/uploads/2014/07/icon_54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44" y="2667000"/>
            <a:ext cx="3924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838200" y="838199"/>
            <a:ext cx="7543799" cy="5388429"/>
            <a:chOff x="838200" y="838199"/>
            <a:chExt cx="7543799" cy="5388429"/>
          </a:xfrm>
        </p:grpSpPr>
        <p:pic>
          <p:nvPicPr>
            <p:cNvPr id="4098" name="Picture 2" descr="https://www.data-hive.com/academy/images/cloud_swiss_army_knife_nob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" t="8223" r="3707" b="5342"/>
            <a:stretch/>
          </p:blipFill>
          <p:spPr bwMode="auto">
            <a:xfrm>
              <a:off x="838200" y="838199"/>
              <a:ext cx="7543799" cy="538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431937">
              <a:off x="3014387" y="3442160"/>
              <a:ext cx="3575018" cy="172932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5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স্বাগতম</a:t>
              </a:r>
              <a:endParaRPr lang="en-US" sz="115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143000"/>
          </a:xfrm>
        </p:spPr>
        <p:txBody>
          <a:bodyPr/>
          <a:lstStyle/>
          <a:p>
            <a:r>
              <a:rPr lang="as-IN" kern="1200" dirty="0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kern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kern="1200" dirty="0" smtClean="0">
                <a:latin typeface="Nikosh" pitchFamily="2" charset="0"/>
                <a:cs typeface="Nikosh" pitchFamily="2" charset="0"/>
              </a:rPr>
              <a:t>কম্পিউটিং-এর মাধ্যমে তুমি কোন তথ্য কতভাবে শেয়ার করতে পারবে?</a:t>
            </a:r>
            <a:endParaRPr lang="en-US" kern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147" y="3200400"/>
            <a:ext cx="7999306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as-IN" dirty="0" smtClean="0"/>
              <a:t>তুমি আইসিটি বইয়ের পিডিএফ কপি নেটওয়ার্ক ব্যবহার করে</a:t>
            </a:r>
            <a:br>
              <a:rPr lang="as-IN" dirty="0" smtClean="0"/>
            </a:br>
            <a:r>
              <a:rPr lang="as-IN" dirty="0" smtClean="0"/>
              <a:t>কীভাবে সংগ্রহ করতে পারো?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ক) </a:t>
            </a:r>
            <a:r>
              <a:rPr lang="en-US" sz="2400" dirty="0" err="1" smtClean="0"/>
              <a:t>টেলিফোনের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খ)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নেটওয়ার্কের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গ) </a:t>
            </a:r>
            <a:r>
              <a:rPr lang="en-US" sz="2400" dirty="0" err="1" smtClean="0"/>
              <a:t>ফেক্সের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956428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ঘ) </a:t>
            </a:r>
            <a:r>
              <a:rPr lang="en-US" sz="2400" dirty="0" err="1" smtClean="0"/>
              <a:t>সিডির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as-IN" dirty="0" smtClean="0">
                <a:latin typeface="Nikosh" pitchFamily="2" charset="0"/>
                <a:cs typeface="Nikosh" pitchFamily="2" charset="0"/>
              </a:rPr>
              <a:t>নেটওয়ার্ক 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মাধ্যমে বাড়িতে কোন কোন কাজ করা যেতে পারে বর্ণনাসহ একটি তালিকা তৈর</a:t>
            </a:r>
            <a:r>
              <a:rPr lang="en-US" smtClean="0">
                <a:latin typeface="Nikosh" pitchFamily="2" charset="0"/>
                <a:cs typeface="Nikosh" pitchFamily="2" charset="0"/>
              </a:rPr>
              <a:t>ি</a:t>
            </a:r>
            <a:r>
              <a:rPr lang="as-IN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কর।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2" descr="http://png-5.findicons.com/files/icons/1788/large_icons_social/512/soci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79" y="1572198"/>
            <a:ext cx="3073841" cy="30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0291" y="1219200"/>
            <a:ext cx="7582605" cy="4267200"/>
            <a:chOff x="780291" y="1219200"/>
            <a:chExt cx="7582605" cy="4267200"/>
          </a:xfrm>
        </p:grpSpPr>
        <p:pic>
          <p:nvPicPr>
            <p:cNvPr id="2050" name="Picture 2" descr="http://www4.pcmag.com/media/images/424782-cloud-computing.jpg?thumb=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1" y="1219200"/>
              <a:ext cx="7582605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369906">
              <a:off x="6292225" y="3734929"/>
              <a:ext cx="1574470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8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4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420806">
              <a:off x="3647892" y="3689957"/>
              <a:ext cx="994183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97718" y="4536696"/>
              <a:ext cx="503664" cy="248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11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744434">
            <a:off x="1287165" y="3864335"/>
            <a:ext cx="1745991" cy="861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45" y="3784600"/>
            <a:ext cx="8572500" cy="181613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১১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01914223355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600200"/>
            <a:ext cx="3518912" cy="4387133"/>
            <a:chOff x="685800" y="1600199"/>
            <a:chExt cx="3518912" cy="4387133"/>
          </a:xfrm>
        </p:grpSpPr>
        <p:pic>
          <p:nvPicPr>
            <p:cNvPr id="1028" name="Picture 4" descr="https://upload.wikimedia.org/wikipedia/commons/thumb/9/98/XJACK_network_card_in_use.jpg/1024px-XJACK_network_card_in_us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65"/>
            <a:stretch/>
          </p:blipFill>
          <p:spPr bwMode="auto">
            <a:xfrm>
              <a:off x="732020" y="1600199"/>
              <a:ext cx="3435246" cy="3704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800" y="5562600"/>
              <a:ext cx="351891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লাগানো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1600200"/>
            <a:ext cx="4143375" cy="4387132"/>
            <a:chOff x="4267200" y="1600200"/>
            <a:chExt cx="4143375" cy="4387132"/>
          </a:xfrm>
        </p:grpSpPr>
        <p:pic>
          <p:nvPicPr>
            <p:cNvPr id="3" name="Picture 2" descr="http://tech.co/wp-content/uploads/2015/01/social-networ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3375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72000" y="5562600"/>
              <a:ext cx="349647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একে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অন্যের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সাথে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করছে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" descr="https://seoservicesnewyork.org/wp-content/uploads/2013/06/SEONewYor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05"/>
          <a:stretch/>
        </p:blipFill>
        <p:spPr bwMode="auto">
          <a:xfrm>
            <a:off x="3352800" y="3324294"/>
            <a:ext cx="3352800" cy="25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বিনোদনে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সঞ্চয়ে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সুবিধাসমূহ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9612" y="1151563"/>
            <a:ext cx="2382188" cy="2229166"/>
            <a:chOff x="589612" y="1151563"/>
            <a:chExt cx="1476631" cy="1644916"/>
          </a:xfrm>
        </p:grpSpPr>
        <p:pic>
          <p:nvPicPr>
            <p:cNvPr id="3074" name="Picture 2" descr="http://www.alokitobangladesh.com/assets/images/news_images/2014/07/16/2011-04-18_004548_854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1151563"/>
              <a:ext cx="1476631" cy="131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4683" y="2434238"/>
              <a:ext cx="961697" cy="362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429000"/>
            <a:ext cx="2514600" cy="2503787"/>
            <a:chOff x="457200" y="4553749"/>
            <a:chExt cx="1219200" cy="1681294"/>
          </a:xfrm>
        </p:grpSpPr>
        <p:pic>
          <p:nvPicPr>
            <p:cNvPr id="3080" name="Picture 8" descr="http://techtunes.com.bd/uploads/images/tune-images/texting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6" y="4553749"/>
              <a:ext cx="921772" cy="122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200" y="5912635"/>
              <a:ext cx="1219200" cy="3224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92749" y="813234"/>
            <a:ext cx="2426464" cy="2545482"/>
            <a:chOff x="7330137" y="813234"/>
            <a:chExt cx="1489075" cy="1793072"/>
          </a:xfrm>
        </p:grpSpPr>
        <p:pic>
          <p:nvPicPr>
            <p:cNvPr id="307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813234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32809" y="2260507"/>
              <a:ext cx="762000" cy="3457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ডেস্কটপ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92749" y="3810000"/>
            <a:ext cx="2225472" cy="2140474"/>
            <a:chOff x="7209399" y="5029200"/>
            <a:chExt cx="1408821" cy="1239074"/>
          </a:xfrm>
        </p:grpSpPr>
        <p:pic>
          <p:nvPicPr>
            <p:cNvPr id="3082" name="Picture 10" descr="http://ecx.images-amazon.com/images/I/81z6O3sGIfL._SL1500_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14014" r="10126" b="13838"/>
            <a:stretch/>
          </p:blipFill>
          <p:spPr bwMode="auto">
            <a:xfrm>
              <a:off x="7209399" y="5029200"/>
              <a:ext cx="1408821" cy="95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540" y="5990337"/>
              <a:ext cx="979231" cy="2779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ট্যাবলয়েড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6249" y="2225734"/>
            <a:ext cx="2362200" cy="2597539"/>
            <a:chOff x="3807455" y="5363078"/>
            <a:chExt cx="1312286" cy="1164749"/>
          </a:xfrm>
        </p:grpSpPr>
        <p:sp>
          <p:nvSpPr>
            <p:cNvPr id="19" name="TextBox 18"/>
            <p:cNvSpPr txBox="1"/>
            <p:nvPr/>
          </p:nvSpPr>
          <p:spPr>
            <a:xfrm>
              <a:off x="3811203" y="6312534"/>
              <a:ext cx="1308538" cy="215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সার্ভার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6" r="45431" b="86500"/>
            <a:stretch/>
          </p:blipFill>
          <p:spPr>
            <a:xfrm>
              <a:off x="3807455" y="5363078"/>
              <a:ext cx="1308538" cy="93016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90600" y="5981872"/>
            <a:ext cx="7162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4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5867400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700" y="1371599"/>
            <a:ext cx="2419980" cy="2355864"/>
            <a:chOff x="647700" y="1371599"/>
            <a:chExt cx="2419980" cy="2355864"/>
          </a:xfrm>
        </p:grpSpPr>
        <p:sp>
          <p:nvSpPr>
            <p:cNvPr id="12" name="TextBox 11"/>
            <p:cNvSpPr txBox="1"/>
            <p:nvPr/>
          </p:nvSpPr>
          <p:spPr>
            <a:xfrm>
              <a:off x="647700" y="3293498"/>
              <a:ext cx="241998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মনিটরিং</a:t>
              </a:r>
              <a:endParaRPr lang="en-US" sz="2400" dirty="0"/>
            </a:p>
          </p:txBody>
        </p:sp>
        <p:pic>
          <p:nvPicPr>
            <p:cNvPr id="4098" name="Picture 2" descr="https://jointheeclub.files.wordpress.com/2013/09/a-closer-look-at-gps-monitoring-of-individuals-and-belonging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71599"/>
              <a:ext cx="2381880" cy="185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849471" y="1246187"/>
            <a:ext cx="2837328" cy="2291388"/>
            <a:chOff x="5849471" y="1246187"/>
            <a:chExt cx="2837328" cy="2291388"/>
          </a:xfrm>
        </p:grpSpPr>
        <p:pic>
          <p:nvPicPr>
            <p:cNvPr id="4100" name="Picture 4" descr="The Daily Ne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1" y="1246187"/>
              <a:ext cx="2837328" cy="194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729513" y="3103610"/>
              <a:ext cx="829073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কন্টেন্ট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700" y="3848142"/>
            <a:ext cx="2585282" cy="1890854"/>
            <a:chOff x="647700" y="3848142"/>
            <a:chExt cx="2585282" cy="189085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6" t="30661" r="45431" b="60186"/>
            <a:stretch/>
          </p:blipFill>
          <p:spPr>
            <a:xfrm>
              <a:off x="647700" y="3848142"/>
              <a:ext cx="2585282" cy="152075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47587" y="5305031"/>
              <a:ext cx="1220206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bn-IN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সহযোগিতা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9471" y="3654346"/>
            <a:ext cx="2514536" cy="2213054"/>
            <a:chOff x="5849471" y="3654346"/>
            <a:chExt cx="2514536" cy="2213054"/>
          </a:xfrm>
        </p:grpSpPr>
        <p:sp>
          <p:nvSpPr>
            <p:cNvPr id="11" name="TextBox 10"/>
            <p:cNvSpPr txBox="1"/>
            <p:nvPr/>
          </p:nvSpPr>
          <p:spPr>
            <a:xfrm>
              <a:off x="6583639" y="5442668"/>
              <a:ext cx="112082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4106" name="Picture 10" descr="https://www.uninett.no/sites/drupal.uninett.no.uninett/files/chat_bobl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1" y="3654346"/>
              <a:ext cx="2514536" cy="166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527041" y="2361189"/>
            <a:ext cx="2240732" cy="2077575"/>
            <a:chOff x="3527041" y="2361189"/>
            <a:chExt cx="2240732" cy="2077575"/>
          </a:xfrm>
        </p:grpSpPr>
        <p:sp>
          <p:nvSpPr>
            <p:cNvPr id="29" name="TextBox 28"/>
            <p:cNvSpPr txBox="1"/>
            <p:nvPr/>
          </p:nvSpPr>
          <p:spPr>
            <a:xfrm>
              <a:off x="3587480" y="4014032"/>
              <a:ext cx="201048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অর্থনৈতিক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কর্মকান্ড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4108" name="Picture 12" descr="http://equimea.com/wp-content/uploads/sites/10/2013/08/coins_on_char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41" y="2361189"/>
              <a:ext cx="2240732" cy="149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5867400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প্ল্যাটফর্ম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1999" y="1362766"/>
            <a:ext cx="2492804" cy="2364697"/>
            <a:chOff x="761999" y="1362766"/>
            <a:chExt cx="2492804" cy="2364697"/>
          </a:xfrm>
        </p:grpSpPr>
        <p:sp>
          <p:nvSpPr>
            <p:cNvPr id="12" name="TextBox 11"/>
            <p:cNvSpPr txBox="1"/>
            <p:nvPr/>
          </p:nvSpPr>
          <p:spPr>
            <a:xfrm>
              <a:off x="761999" y="3293498"/>
              <a:ext cx="2492803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পরিচয়</a:t>
              </a:r>
              <a:endParaRPr lang="en-US" sz="2400" dirty="0"/>
            </a:p>
          </p:txBody>
        </p:sp>
        <p:pic>
          <p:nvPicPr>
            <p:cNvPr id="6146" name="Picture 2" descr="http://worldkhobar.com/wp-content/uploads/2014/10/id-ca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62766"/>
              <a:ext cx="2492803" cy="1866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59611" y="1110114"/>
            <a:ext cx="2060575" cy="2480211"/>
            <a:chOff x="6113761" y="1054966"/>
            <a:chExt cx="2060575" cy="2480211"/>
          </a:xfrm>
        </p:grpSpPr>
        <p:sp>
          <p:nvSpPr>
            <p:cNvPr id="21" name="TextBox 20"/>
            <p:cNvSpPr txBox="1"/>
            <p:nvPr/>
          </p:nvSpPr>
          <p:spPr>
            <a:xfrm>
              <a:off x="6585372" y="3101212"/>
              <a:ext cx="1119087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ডাটবেজ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48" name="Picture 4" descr="https://cdn4.iconfinder.com/data/icons/LUMINA/database/png/400/databas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761" y="1054966"/>
              <a:ext cx="2060575" cy="206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90600" y="3466439"/>
            <a:ext cx="2093898" cy="2272557"/>
            <a:chOff x="990600" y="3466439"/>
            <a:chExt cx="2093898" cy="2272557"/>
          </a:xfrm>
        </p:grpSpPr>
        <p:sp>
          <p:nvSpPr>
            <p:cNvPr id="24" name="TextBox 23"/>
            <p:cNvSpPr txBox="1"/>
            <p:nvPr/>
          </p:nvSpPr>
          <p:spPr>
            <a:xfrm>
              <a:off x="1247587" y="5305031"/>
              <a:ext cx="1071127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সংগ্রহস্থল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50" name="Picture 6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66439"/>
              <a:ext cx="2093898" cy="209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2512" y="3590325"/>
            <a:ext cx="1745719" cy="2123544"/>
            <a:chOff x="6255281" y="3618703"/>
            <a:chExt cx="1745719" cy="2123544"/>
          </a:xfrm>
        </p:grpSpPr>
        <p:sp>
          <p:nvSpPr>
            <p:cNvPr id="11" name="TextBox 10"/>
            <p:cNvSpPr txBox="1"/>
            <p:nvPr/>
          </p:nvSpPr>
          <p:spPr>
            <a:xfrm>
              <a:off x="6615352" y="5308282"/>
              <a:ext cx="1234633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বিভিন্ন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52" name="Picture 8" descr="https://cdn2.iconfinder.com/data/icons/large-svg-icons-part-3/512/tables_tablet_ipad_input_device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81" y="3618703"/>
              <a:ext cx="1745719" cy="17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26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661</Words>
  <Application>Microsoft Office PowerPoint</Application>
  <PresentationFormat>On-screen Show (4:3)</PresentationFormat>
  <Paragraphs>196</Paragraphs>
  <Slides>24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নির্দেশনা স্লাইড</vt:lpstr>
      <vt:lpstr>PowerPoint Presentation</vt:lpstr>
      <vt:lpstr>PowerPoint Presentation</vt:lpstr>
      <vt:lpstr>কী ব্যবহার করে একে অন্যের সাথে যোগাযোগ করছে?</vt:lpstr>
      <vt:lpstr>আজকের আলোচ্য বিষয় …</vt:lpstr>
      <vt:lpstr>শিখনফল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ব্যবহার</vt:lpstr>
      <vt:lpstr>ক্লাউড কম্পিউটিং-এর সুবিধাসমূহ</vt:lpstr>
      <vt:lpstr>নেটওয়ার্ক ব্যবহার করে যোগাযোগ </vt:lpstr>
      <vt:lpstr>নেটওয়ার্ক ব্যবহার করে যোগাযোগ </vt:lpstr>
      <vt:lpstr>নেটওয়ার্ক ব্যবহার করে বিনোদন</vt:lpstr>
      <vt:lpstr>নেটওয়ার্ক ব্যবহার করে বিনোদন</vt:lpstr>
      <vt:lpstr>নেটওয়ার্ক ব্যবহার করে রাষ্ট্র পরিচালনা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smhamiri</cp:lastModifiedBy>
  <cp:revision>181</cp:revision>
  <dcterms:created xsi:type="dcterms:W3CDTF">2014-05-10T11:53:28Z</dcterms:created>
  <dcterms:modified xsi:type="dcterms:W3CDTF">2016-08-10T06:55:56Z</dcterms:modified>
</cp:coreProperties>
</file>